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74" r:id="rId5"/>
    <p:sldId id="260" r:id="rId6"/>
    <p:sldId id="261" r:id="rId7"/>
    <p:sldId id="262" r:id="rId8"/>
    <p:sldId id="263" r:id="rId9"/>
    <p:sldId id="276" r:id="rId10"/>
    <p:sldId id="264" r:id="rId11"/>
    <p:sldId id="275" r:id="rId12"/>
    <p:sldId id="259" r:id="rId13"/>
    <p:sldId id="265" r:id="rId14"/>
    <p:sldId id="277" r:id="rId15"/>
    <p:sldId id="278" r:id="rId16"/>
    <p:sldId id="281" r:id="rId17"/>
    <p:sldId id="266" r:id="rId18"/>
    <p:sldId id="267" r:id="rId19"/>
    <p:sldId id="280" r:id="rId20"/>
    <p:sldId id="268" r:id="rId21"/>
    <p:sldId id="269" r:id="rId22"/>
    <p:sldId id="270" r:id="rId23"/>
    <p:sldId id="271" r:id="rId24"/>
    <p:sldId id="279" r:id="rId25"/>
    <p:sldId id="272" r:id="rId26"/>
    <p:sldId id="27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768" y="16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F45AD-DC50-4B6E-B912-11E5E9C4D4C1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0E16-D25D-454E-B2AE-E079F4CB60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954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22E18-18C2-4E5A-AB50-9B7BB299628B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02454-4FFD-461C-AD1C-D906FE8CBF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4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02454-4FFD-461C-AD1C-D906FE8CBF4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092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D9CCB51-EB9B-4751-B47B-5E4F252B831C}" type="datetimeFigureOut">
              <a:rPr lang="en-US" smtClean="0"/>
              <a:t>4/10/2012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6C27B68-4541-4F39-B593-CB53C1CD56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3600"/>
            <a:ext cx="8686800" cy="1470025"/>
          </a:xfrm>
        </p:spPr>
        <p:txBody>
          <a:bodyPr>
            <a:noAutofit/>
          </a:bodyPr>
          <a:lstStyle/>
          <a:p>
            <a:r>
              <a:rPr lang="en-US" sz="6600" b="1" dirty="0" smtClean="0">
                <a:solidFill>
                  <a:schemeClr val="tx1"/>
                </a:solidFill>
              </a:rPr>
              <a:t>DELIVERING THE PRESENTATION</a:t>
            </a:r>
            <a:endParaRPr lang="en-US" sz="66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76800"/>
            <a:ext cx="8001000" cy="533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Chapter 12</a:t>
            </a:r>
          </a:p>
          <a:p>
            <a:r>
              <a:rPr lang="en-US" dirty="0" smtClean="0"/>
              <a:t>Shalon, Jimmy, and Anne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3851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6400800" cy="381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TYPES OF </a:t>
            </a:r>
            <a:r>
              <a:rPr lang="en-US" sz="2800" dirty="0" smtClean="0"/>
              <a:t>PRESENTATIONS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00800" cy="3505200"/>
          </a:xfrm>
        </p:spPr>
        <p:txBody>
          <a:bodyPr>
            <a:noAutofit/>
          </a:bodyPr>
          <a:lstStyle/>
          <a:p>
            <a:pPr lvl="0"/>
            <a:r>
              <a:rPr lang="en-US" b="1" u="sng" dirty="0"/>
              <a:t>Impromptu Presentations</a:t>
            </a:r>
            <a:r>
              <a:rPr lang="en-US" b="1" dirty="0"/>
              <a:t>- </a:t>
            </a:r>
            <a:r>
              <a:rPr lang="en-US" sz="1600" dirty="0" smtClean="0"/>
              <a:t>unexpected, </a:t>
            </a:r>
            <a:r>
              <a:rPr lang="en-US" sz="1600" dirty="0"/>
              <a:t>off </a:t>
            </a:r>
            <a:r>
              <a:rPr lang="en-US" sz="1600" dirty="0" smtClean="0"/>
              <a:t>	the cuff </a:t>
            </a:r>
            <a:r>
              <a:rPr lang="en-US" sz="1600" dirty="0"/>
              <a:t>talk</a:t>
            </a:r>
          </a:p>
          <a:p>
            <a:r>
              <a:rPr lang="en-US" sz="1600" b="1" dirty="0" smtClean="0"/>
              <a:t>Guidelines for Impromptu Presentations:</a:t>
            </a:r>
          </a:p>
          <a:p>
            <a:pPr lvl="1"/>
            <a:r>
              <a:rPr lang="en-US" sz="1600" dirty="0" smtClean="0"/>
              <a:t>Anticipate </a:t>
            </a:r>
            <a:r>
              <a:rPr lang="en-US" sz="1600" dirty="0"/>
              <a:t>when you may be asked to speak</a:t>
            </a:r>
          </a:p>
          <a:p>
            <a:pPr lvl="2"/>
            <a:r>
              <a:rPr lang="en-US" sz="1600" dirty="0"/>
              <a:t>Always be prepared, especially if you’re an </a:t>
            </a:r>
            <a:r>
              <a:rPr lang="en-US" sz="1600" dirty="0" smtClean="0"/>
              <a:t>expert, </a:t>
            </a:r>
            <a:r>
              <a:rPr lang="en-US" sz="1600" dirty="0"/>
              <a:t>or your boss has a habit of putting you on the </a:t>
            </a:r>
            <a:r>
              <a:rPr lang="en-US" sz="1600" dirty="0" smtClean="0"/>
              <a:t>spot.</a:t>
            </a:r>
            <a:endParaRPr lang="en-US" sz="1600" dirty="0"/>
          </a:p>
          <a:p>
            <a:pPr lvl="1"/>
            <a:r>
              <a:rPr lang="en-US" sz="1600" dirty="0"/>
              <a:t>Focus on your audience and the situation</a:t>
            </a:r>
          </a:p>
          <a:p>
            <a:pPr lvl="2"/>
            <a:r>
              <a:rPr lang="en-US" sz="1600" dirty="0"/>
              <a:t>What is on the listeners mind?</a:t>
            </a:r>
          </a:p>
          <a:p>
            <a:pPr lvl="2"/>
            <a:r>
              <a:rPr lang="en-US" sz="1600" dirty="0"/>
              <a:t>What is the attitude?</a:t>
            </a:r>
          </a:p>
          <a:p>
            <a:pPr lvl="2"/>
            <a:r>
              <a:rPr lang="en-US" sz="1600" dirty="0"/>
              <a:t>What is the circumstance in which you are speaking?</a:t>
            </a:r>
          </a:p>
          <a:p>
            <a:pPr lvl="1"/>
            <a:r>
              <a:rPr lang="en-US" sz="1600" dirty="0"/>
              <a:t>Accept the invitation with </a:t>
            </a:r>
            <a:r>
              <a:rPr lang="en-US" sz="1600" dirty="0" smtClean="0"/>
              <a:t>assurance</a:t>
            </a:r>
            <a:endParaRPr lang="en-US" sz="1600" dirty="0"/>
          </a:p>
          <a:p>
            <a:pPr lvl="2"/>
            <a:r>
              <a:rPr lang="en-US" sz="1600" dirty="0" smtClean="0"/>
              <a:t>Impromptu presentations shouldn’t be taken as a threat. Look </a:t>
            </a:r>
            <a:r>
              <a:rPr lang="en-US" sz="1600" dirty="0"/>
              <a:t>confident, if you stammer, stall or look </a:t>
            </a:r>
            <a:r>
              <a:rPr lang="en-US" sz="1600" dirty="0" smtClean="0"/>
              <a:t>unhappy = </a:t>
            </a:r>
            <a:r>
              <a:rPr lang="en-US" sz="1600" dirty="0"/>
              <a:t>doubt in validity</a:t>
            </a:r>
          </a:p>
          <a:p>
            <a:pPr lvl="2"/>
            <a:r>
              <a:rPr lang="en-US" sz="1600" dirty="0"/>
              <a:t>Because you have to do it, Do it well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8001000" y="64886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674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62" y="228600"/>
            <a:ext cx="8229600" cy="3810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TYPES OF PRESENTATIONS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n-US" sz="4800" dirty="0"/>
              <a:t>Organize your thoughts</a:t>
            </a:r>
          </a:p>
          <a:p>
            <a:pPr lvl="2"/>
            <a:r>
              <a:rPr lang="en-US" sz="4800" dirty="0"/>
              <a:t>If time allows make an outline</a:t>
            </a:r>
          </a:p>
          <a:p>
            <a:pPr lvl="3"/>
            <a:r>
              <a:rPr lang="en-US" sz="4800" dirty="0"/>
              <a:t>Intro-thesis-body-end</a:t>
            </a:r>
          </a:p>
          <a:p>
            <a:pPr lvl="1"/>
            <a:r>
              <a:rPr lang="en-US" sz="4800" dirty="0"/>
              <a:t>Present reasons, logic, or facts to support your viewpoint</a:t>
            </a:r>
          </a:p>
          <a:p>
            <a:pPr lvl="2"/>
            <a:r>
              <a:rPr lang="en-US" sz="4800" dirty="0"/>
              <a:t>Stats</a:t>
            </a:r>
          </a:p>
          <a:p>
            <a:pPr lvl="2"/>
            <a:r>
              <a:rPr lang="en-US" sz="4800" dirty="0"/>
              <a:t>Examples</a:t>
            </a:r>
          </a:p>
          <a:p>
            <a:pPr lvl="2"/>
            <a:r>
              <a:rPr lang="en-US" sz="4800" dirty="0"/>
              <a:t>Comparisons</a:t>
            </a:r>
          </a:p>
          <a:p>
            <a:pPr lvl="1"/>
            <a:r>
              <a:rPr lang="en-US" sz="4800" u="sng" dirty="0"/>
              <a:t>Don’t Apologize</a:t>
            </a:r>
            <a:r>
              <a:rPr lang="en-US" sz="4800" dirty="0"/>
              <a:t>- no one expects impromptu presentations to be polished</a:t>
            </a:r>
          </a:p>
          <a:p>
            <a:pPr lvl="2"/>
            <a:r>
              <a:rPr lang="en-US" sz="4800" dirty="0"/>
              <a:t>Don’t highlight lack of knowledge or preparation</a:t>
            </a:r>
          </a:p>
          <a:p>
            <a:pPr lvl="3"/>
            <a:r>
              <a:rPr lang="en-US" sz="4800" dirty="0"/>
              <a:t>If you cant contribute, say so</a:t>
            </a:r>
          </a:p>
          <a:p>
            <a:pPr lvl="1"/>
            <a:r>
              <a:rPr lang="en-US" sz="4800" dirty="0"/>
              <a:t>Don’t Ramble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001000" y="64886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Pg. </a:t>
            </a:r>
            <a:r>
              <a:rPr lang="en-US" dirty="0" smtClean="0"/>
              <a:t>380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3968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TYPES OF </a:t>
            </a:r>
            <a:r>
              <a:rPr lang="en-US" b="1" dirty="0" smtClean="0"/>
              <a:t>DELIVERY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u="sng" dirty="0" smtClean="0"/>
              <a:t>Monologue</a:t>
            </a:r>
            <a:r>
              <a:rPr lang="en-US" dirty="0" smtClean="0"/>
              <a:t>-one way </a:t>
            </a:r>
            <a:r>
              <a:rPr lang="en-US" dirty="0"/>
              <a:t>speeches, delivered without </a:t>
            </a:r>
            <a:r>
              <a:rPr lang="en-US" dirty="0" smtClean="0"/>
              <a:t>	interruption</a:t>
            </a:r>
            <a:endParaRPr lang="en-US" dirty="0"/>
          </a:p>
          <a:p>
            <a:pPr lvl="1"/>
            <a:r>
              <a:rPr lang="en-US" dirty="0"/>
              <a:t>Pos: more appropriate for large groups and formal settings</a:t>
            </a:r>
          </a:p>
          <a:p>
            <a:pPr lvl="1"/>
            <a:r>
              <a:rPr lang="en-US" dirty="0"/>
              <a:t>Neg: small groups feel artificial and </a:t>
            </a:r>
            <a:r>
              <a:rPr lang="en-US" dirty="0" smtClean="0"/>
              <a:t>creates </a:t>
            </a:r>
            <a:r>
              <a:rPr lang="en-US" dirty="0"/>
              <a:t>the impression that the speaker doesn’t care</a:t>
            </a:r>
          </a:p>
          <a:p>
            <a:pPr lvl="0"/>
            <a:r>
              <a:rPr lang="en-US" b="1" u="sng" dirty="0"/>
              <a:t>Guided </a:t>
            </a:r>
            <a:r>
              <a:rPr lang="en-US" b="1" u="sng" dirty="0" smtClean="0"/>
              <a:t>Discussions</a:t>
            </a:r>
            <a:r>
              <a:rPr lang="en-US" dirty="0" smtClean="0"/>
              <a:t>-more </a:t>
            </a:r>
            <a:r>
              <a:rPr lang="en-US" dirty="0"/>
              <a:t>interactive. Listeners are </a:t>
            </a:r>
            <a:r>
              <a:rPr lang="en-US" dirty="0" smtClean="0"/>
              <a:t>	more encouraged to </a:t>
            </a:r>
            <a:r>
              <a:rPr lang="en-US" dirty="0"/>
              <a:t>ask questions</a:t>
            </a:r>
          </a:p>
          <a:p>
            <a:pPr lvl="1"/>
            <a:r>
              <a:rPr lang="en-US" dirty="0"/>
              <a:t>Pos: People are more willing to buy in</a:t>
            </a:r>
          </a:p>
          <a:p>
            <a:pPr lvl="1"/>
            <a:r>
              <a:rPr lang="en-US" dirty="0"/>
              <a:t>Neg: Harder to control, more interaction</a:t>
            </a:r>
          </a:p>
          <a:p>
            <a:pPr lvl="0"/>
            <a:r>
              <a:rPr lang="en-US" b="1" u="sng" dirty="0"/>
              <a:t>Interactive P</a:t>
            </a:r>
            <a:r>
              <a:rPr lang="en-US" b="1" u="sng" dirty="0" smtClean="0"/>
              <a:t>resentations</a:t>
            </a:r>
            <a:r>
              <a:rPr lang="en-US" dirty="0" smtClean="0"/>
              <a:t>- </a:t>
            </a:r>
            <a:r>
              <a:rPr lang="en-US" dirty="0"/>
              <a:t>involves more audience </a:t>
            </a:r>
            <a:r>
              <a:rPr lang="en-US" dirty="0" smtClean="0"/>
              <a:t>	interaction</a:t>
            </a:r>
            <a:endParaRPr lang="en-US" dirty="0"/>
          </a:p>
          <a:p>
            <a:pPr lvl="1"/>
            <a:r>
              <a:rPr lang="en-US" dirty="0"/>
              <a:t>Neg: feels more like a conversation then a speech </a:t>
            </a:r>
          </a:p>
          <a:p>
            <a:pPr lvl="2"/>
            <a:r>
              <a:rPr lang="en-US" dirty="0"/>
              <a:t>Sales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077200" y="64770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07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/>
              <a:t>GUIDELINES FOR DELIVERY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u="sng" dirty="0"/>
              <a:t>Visual Elements</a:t>
            </a:r>
          </a:p>
          <a:p>
            <a:pPr lvl="1"/>
            <a:r>
              <a:rPr lang="en-US" dirty="0"/>
              <a:t>Dress effectively</a:t>
            </a:r>
          </a:p>
          <a:p>
            <a:pPr lvl="2"/>
            <a:r>
              <a:rPr lang="en-US" dirty="0"/>
              <a:t>What is the situation in which you are speaking</a:t>
            </a:r>
          </a:p>
          <a:p>
            <a:pPr lvl="2"/>
            <a:r>
              <a:rPr lang="en-US" dirty="0"/>
              <a:t>Don’t over dress or underdress</a:t>
            </a:r>
          </a:p>
          <a:p>
            <a:pPr lvl="1"/>
            <a:r>
              <a:rPr lang="en-US" dirty="0"/>
              <a:t>Step up to speak with confidence and </a:t>
            </a:r>
            <a:r>
              <a:rPr lang="en-US" dirty="0" smtClean="0"/>
              <a:t>authority</a:t>
            </a:r>
            <a:endParaRPr lang="en-US" dirty="0"/>
          </a:p>
          <a:p>
            <a:pPr lvl="2"/>
            <a:r>
              <a:rPr lang="en-US" dirty="0"/>
              <a:t>Don’t send nonverbal messages</a:t>
            </a:r>
          </a:p>
          <a:p>
            <a:pPr lvl="2"/>
            <a:r>
              <a:rPr lang="en-US" dirty="0"/>
              <a:t>Your presentation starts once you come into view of the audience</a:t>
            </a:r>
          </a:p>
          <a:p>
            <a:pPr lvl="1"/>
            <a:r>
              <a:rPr lang="en-US" dirty="0"/>
              <a:t>Get set before </a:t>
            </a:r>
            <a:r>
              <a:rPr lang="en-US" dirty="0" smtClean="0"/>
              <a:t>speaking</a:t>
            </a:r>
            <a:endParaRPr lang="en-US" dirty="0"/>
          </a:p>
          <a:p>
            <a:pPr lvl="2"/>
            <a:r>
              <a:rPr lang="en-US" dirty="0"/>
              <a:t>Do all your set up before you begin</a:t>
            </a:r>
          </a:p>
          <a:p>
            <a:pPr lvl="2"/>
            <a:r>
              <a:rPr lang="en-US" dirty="0"/>
              <a:t>“power pause”</a:t>
            </a:r>
          </a:p>
          <a:p>
            <a:pPr lvl="1"/>
            <a:r>
              <a:rPr lang="en-US" dirty="0"/>
              <a:t>Begin without looking at your notes</a:t>
            </a:r>
          </a:p>
          <a:p>
            <a:pPr lvl="2"/>
            <a:r>
              <a:rPr lang="en-US" dirty="0"/>
              <a:t>You cannot create a connection if you are reading your notes</a:t>
            </a:r>
          </a:p>
          <a:p>
            <a:pPr lvl="1"/>
            <a:r>
              <a:rPr lang="en-US" dirty="0"/>
              <a:t>Establish and maintain eye contact</a:t>
            </a:r>
          </a:p>
          <a:p>
            <a:pPr lvl="2"/>
            <a:r>
              <a:rPr lang="en-US" dirty="0"/>
              <a:t>Randomly spot around the room. Mechanical right to left makes you a </a:t>
            </a:r>
            <a:r>
              <a:rPr lang="en-US" dirty="0" smtClean="0"/>
              <a:t>robot. Maintain eye contact with each individual for a few seconds.</a:t>
            </a:r>
            <a:endParaRPr lang="en-US" dirty="0"/>
          </a:p>
          <a:p>
            <a:pPr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077200" y="6488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381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2096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229600" cy="57912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GUIDELINES FOR DELIVERY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dirty="0"/>
              <a:t>Stand and move </a:t>
            </a:r>
            <a:r>
              <a:rPr lang="en-US" sz="2800" dirty="0" smtClean="0"/>
              <a:t>effectively</a:t>
            </a:r>
          </a:p>
          <a:p>
            <a:pPr lvl="2"/>
            <a:r>
              <a:rPr lang="en-US" sz="2800" dirty="0" smtClean="0"/>
              <a:t>Best stance for delivering an effective presentation is relaxed but firm.</a:t>
            </a:r>
          </a:p>
          <a:p>
            <a:pPr lvl="2"/>
            <a:r>
              <a:rPr lang="en-US" sz="2800" dirty="0" smtClean="0"/>
              <a:t>If sitting, sit up straight and lean forward.</a:t>
            </a:r>
            <a:endParaRPr lang="en-US" sz="2800" dirty="0"/>
          </a:p>
          <a:p>
            <a:pPr lvl="1"/>
            <a:r>
              <a:rPr lang="en-US" sz="2800" dirty="0"/>
              <a:t>Don’t Pick up </a:t>
            </a:r>
            <a:r>
              <a:rPr lang="en-US" sz="2800" dirty="0" smtClean="0"/>
              <a:t>early</a:t>
            </a:r>
            <a:endParaRPr lang="en-US" sz="2800" dirty="0"/>
          </a:p>
          <a:p>
            <a:pPr lvl="1"/>
            <a:r>
              <a:rPr lang="en-US" sz="2800" dirty="0"/>
              <a:t>Pause, then move out confidently</a:t>
            </a:r>
          </a:p>
          <a:p>
            <a:pPr lvl="1"/>
            <a:r>
              <a:rPr lang="en-US" sz="2800" dirty="0"/>
              <a:t>A raised pitch sounds questioning</a:t>
            </a:r>
          </a:p>
          <a:p>
            <a:pPr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53400" y="64886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Pg. </a:t>
            </a:r>
            <a:r>
              <a:rPr lang="en-US" dirty="0" smtClean="0"/>
              <a:t>381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854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COMMON INTERPRUTATIONS OF A SPEAKERS BODY LANGUAGE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552544"/>
              </p:ext>
            </p:extLst>
          </p:nvPr>
        </p:nvGraphicFramePr>
        <p:xfrm>
          <a:off x="457200" y="1828800"/>
          <a:ext cx="8229600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6388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Viewed</a:t>
                      </a:r>
                      <a:r>
                        <a:rPr lang="en-US" baseline="0" dirty="0" smtClean="0"/>
                        <a:t> as Arrogant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Viewed</a:t>
                      </a:r>
                      <a:r>
                        <a:rPr lang="en-US" baseline="0" dirty="0" smtClean="0"/>
                        <a:t> as Insecure or Nervous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Viewed as Open and Confident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Crossed Arms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Gripping the Lectern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Open Hands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Pounding Fists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Chewing on Objects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Expansive</a:t>
                      </a:r>
                      <a:r>
                        <a:rPr lang="en-US" baseline="0" dirty="0" smtClean="0"/>
                        <a:t> Gestures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Hands on Hips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Constant Throat</a:t>
                      </a:r>
                      <a:r>
                        <a:rPr lang="en-US" baseline="0" dirty="0" smtClean="0"/>
                        <a:t> Clearing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Stepping out From</a:t>
                      </a:r>
                      <a:r>
                        <a:rPr lang="en-US" baseline="0" dirty="0" smtClean="0"/>
                        <a:t> Behind Podium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Pointing Index</a:t>
                      </a:r>
                      <a:r>
                        <a:rPr lang="en-US" baseline="0" dirty="0" smtClean="0"/>
                        <a:t> Finger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Playing with Objects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Walking Toward or Into the Audience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Hands Behind</a:t>
                      </a:r>
                      <a:r>
                        <a:rPr lang="en-US" baseline="0" dirty="0" smtClean="0"/>
                        <a:t> Back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Rocking Back and Forth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Animated Facial Expression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Hands in “Steeple” 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Clenched Fists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Dramatic Pauses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Hands on Hem</a:t>
                      </a:r>
                      <a:r>
                        <a:rPr lang="en-US" baseline="0" dirty="0" smtClean="0"/>
                        <a:t> on Jacket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Slouching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Confident and Consistent</a:t>
                      </a:r>
                      <a:r>
                        <a:rPr lang="en-US" baseline="0" dirty="0" smtClean="0"/>
                        <a:t> Eye Contact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0995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allhazard.com/upload/pics/mrburnswal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38"/>
          <a:stretch/>
        </p:blipFill>
        <p:spPr bwMode="auto">
          <a:xfrm>
            <a:off x="381000" y="1371600"/>
            <a:ext cx="3649211" cy="4572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assets.nydailynews.com/polopoly_fs/1.411799!/img/httpImage/image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709"/>
          <a:stretch/>
        </p:blipFill>
        <p:spPr bwMode="auto">
          <a:xfrm>
            <a:off x="5105400" y="2057400"/>
            <a:ext cx="3527192" cy="278130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02450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z="4000" dirty="0" smtClean="0"/>
              <a:t>VISUAL ELEMENTS</a:t>
            </a:r>
            <a:endParaRPr lang="en-US" sz="40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2000" u="sng" dirty="0" smtClean="0"/>
              <a:t>Standing</a:t>
            </a:r>
            <a:endParaRPr lang="en-US" sz="20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Be perceived as taking </a:t>
            </a:r>
            <a:r>
              <a:rPr lang="en-US" sz="2200" dirty="0" smtClean="0"/>
              <a:t>charge</a:t>
            </a:r>
            <a:endParaRPr lang="en-US" sz="2200" dirty="0"/>
          </a:p>
          <a:p>
            <a:pPr lvl="0"/>
            <a:r>
              <a:rPr lang="en-US" sz="2200" dirty="0"/>
              <a:t>Breathe and project</a:t>
            </a:r>
          </a:p>
          <a:p>
            <a:pPr lvl="0"/>
            <a:r>
              <a:rPr lang="en-US" sz="2200" dirty="0"/>
              <a:t>Seen and be seen-maintain eye contact</a:t>
            </a:r>
          </a:p>
          <a:p>
            <a:pPr lvl="0"/>
            <a:r>
              <a:rPr lang="en-US" sz="2200" dirty="0"/>
              <a:t>Stand out from </a:t>
            </a:r>
            <a:r>
              <a:rPr lang="en-US" sz="2200" dirty="0" smtClean="0"/>
              <a:t>other speakers</a:t>
            </a:r>
            <a:endParaRPr lang="en-US" sz="2200" dirty="0"/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US" sz="2000" u="sng" dirty="0" smtClean="0"/>
              <a:t>Sitting</a:t>
            </a:r>
            <a:endParaRPr lang="en-US" sz="20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en-US" sz="1700" dirty="0"/>
              <a:t>Building rapport with group</a:t>
            </a:r>
          </a:p>
          <a:p>
            <a:pPr lvl="0"/>
            <a:r>
              <a:rPr lang="en-US" sz="1700" dirty="0"/>
              <a:t>Considered part of the team</a:t>
            </a:r>
          </a:p>
          <a:p>
            <a:pPr lvl="0"/>
            <a:r>
              <a:rPr lang="en-US" sz="1700" dirty="0"/>
              <a:t>Avoid being labeled as arrogant or show-stealing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315200" y="6172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383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835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676400" y="1752600"/>
            <a:ext cx="6248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Clr>
                <a:schemeClr val="accent1"/>
              </a:buClr>
              <a:buFont typeface="Wingdings" pitchFamily="2" charset="2"/>
              <a:buChar char=""/>
            </a:pPr>
            <a:r>
              <a:rPr lang="en-US" b="1" u="sng" dirty="0" smtClean="0"/>
              <a:t>Verbal Communication</a:t>
            </a:r>
            <a:r>
              <a:rPr lang="en-US" dirty="0" smtClean="0"/>
              <a:t>-Use </a:t>
            </a:r>
            <a:r>
              <a:rPr lang="en-US" dirty="0"/>
              <a:t>an oral speak style</a:t>
            </a:r>
          </a:p>
          <a:p>
            <a:pPr marL="742950" lvl="1" indent="-285750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Keep most sentences short</a:t>
            </a:r>
          </a:p>
          <a:p>
            <a:pPr marL="742950" lvl="1" indent="-285750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Use personal pronouns freely</a:t>
            </a:r>
          </a:p>
          <a:p>
            <a:pPr marL="1200150" lvl="2" indent="-285750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/>
              <a:t>Make the presentation more personal</a:t>
            </a:r>
          </a:p>
          <a:p>
            <a:pPr marL="742950" lvl="1" indent="-285750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Use active voice</a:t>
            </a:r>
          </a:p>
          <a:p>
            <a:pPr marL="1200150" lvl="2" indent="-285750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/>
              <a:t>Act as though it is presently happening</a:t>
            </a:r>
          </a:p>
          <a:p>
            <a:pPr marL="742950" lvl="1" indent="-285750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Use contractions often</a:t>
            </a:r>
          </a:p>
          <a:p>
            <a:pPr marL="742950" lvl="1" indent="-285750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Address your listeners by name</a:t>
            </a:r>
          </a:p>
          <a:p>
            <a:pPr marL="742950" lvl="1" indent="-285750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Don’t emphasize mistakes</a:t>
            </a:r>
          </a:p>
          <a:p>
            <a:pPr marL="1200150" lvl="2" indent="-285750">
              <a:buClr>
                <a:schemeClr val="tx1"/>
              </a:buClr>
              <a:buFont typeface="Arial" pitchFamily="34" charset="0"/>
              <a:buChar char="•"/>
            </a:pPr>
            <a:r>
              <a:rPr lang="en-US" dirty="0"/>
              <a:t>The difference between professionals and amateurs is the way they handle mistakes</a:t>
            </a:r>
          </a:p>
          <a:p>
            <a:pPr marL="742950" lvl="1" indent="-285750"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dirty="0"/>
              <a:t>Use proper vocabulary, enunciating, and pronunciation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315200" y="6324600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384-387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VERBAL COMMUNICATION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66919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328278"/>
              </p:ext>
            </p:extLst>
          </p:nvPr>
        </p:nvGraphicFramePr>
        <p:xfrm>
          <a:off x="1600200" y="1219200"/>
          <a:ext cx="609600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Advice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Better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</a:t>
                      </a:r>
                      <a:r>
                        <a:rPr lang="en-US" baseline="0" dirty="0" smtClean="0"/>
                        <a:t> personal pronouns  freely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“People often ask…”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“You might ask…”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Use the active voice.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“It</a:t>
                      </a:r>
                      <a:r>
                        <a:rPr lang="en-US" baseline="0" dirty="0" smtClean="0"/>
                        <a:t> was decided that…</a:t>
                      </a:r>
                      <a:r>
                        <a:rPr lang="en-US" dirty="0" smtClean="0"/>
                        <a:t>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“We decided.”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Use contractions often.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“We do not expect many changes.”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“We don’t expect many changes.”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96049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Choose and use the delivery type best suited for a given 	presentation.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Create and deliver effective extemporaneous and 	impromptu presentations.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Conduct an effective question-and-answer session 	following suggested guidelines.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Apply knowledge about speaker anxiety to speak 	effectively to others with minimal negative effects.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001000" y="6501143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376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3374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0" y="648866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387-388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VOCAL ELEMENTS</a:t>
            </a:r>
            <a:endParaRPr lang="en-US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lvl="0"/>
            <a:r>
              <a:rPr lang="en-US" b="1" u="sng" dirty="0"/>
              <a:t>Vocal Elements</a:t>
            </a:r>
          </a:p>
          <a:p>
            <a:pPr lvl="1"/>
            <a:r>
              <a:rPr lang="en-US" dirty="0"/>
              <a:t>Speaking with Enthusiasm and Sincerity</a:t>
            </a:r>
          </a:p>
          <a:p>
            <a:pPr marL="1200150" lvl="2" indent="-285750"/>
            <a:r>
              <a:rPr lang="en-US" dirty="0"/>
              <a:t>If you don’t feel strongly your audience will not as well</a:t>
            </a:r>
          </a:p>
          <a:p>
            <a:pPr lvl="1"/>
            <a:r>
              <a:rPr lang="en-US" dirty="0"/>
              <a:t>Speak loudly enough to be heard</a:t>
            </a:r>
          </a:p>
          <a:p>
            <a:pPr lvl="1"/>
            <a:r>
              <a:rPr lang="en-US" dirty="0"/>
              <a:t>Avoid Disfluencies</a:t>
            </a:r>
          </a:p>
          <a:p>
            <a:pPr marL="1200150" lvl="2" indent="-285750"/>
            <a:r>
              <a:rPr lang="en-US" dirty="0"/>
              <a:t>Distfluencies- stammers and stutters such as eh, um and other filler words, like, so, okay, ya know</a:t>
            </a:r>
          </a:p>
          <a:p>
            <a:pPr lvl="1"/>
            <a:r>
              <a:rPr lang="en-US" dirty="0"/>
              <a:t>Vary your speech</a:t>
            </a:r>
          </a:p>
          <a:p>
            <a:pPr lvl="1"/>
            <a:r>
              <a:rPr lang="en-US" dirty="0"/>
              <a:t>Use pauses effectively- don’t be afraid of silence</a:t>
            </a:r>
          </a:p>
          <a:p>
            <a:pPr marL="1200150" lvl="2" indent="-285750"/>
            <a:r>
              <a:rPr lang="en-US" dirty="0"/>
              <a:t>Can be used to emphasize a point or question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7524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QUESTION AND ANSWER SESSIONS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 algn="ctr">
              <a:lnSpc>
                <a:spcPct val="150000"/>
              </a:lnSpc>
              <a:buNone/>
            </a:pPr>
            <a:r>
              <a:rPr lang="en-US" dirty="0" smtClean="0"/>
              <a:t>Question and answer sessions can be one of the </a:t>
            </a:r>
            <a:r>
              <a:rPr lang="en-US" dirty="0"/>
              <a:t>biggest advantages of an oral </a:t>
            </a:r>
            <a:r>
              <a:rPr lang="en-US" dirty="0" smtClean="0"/>
              <a:t>presentation, especially if used well.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2907268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800" b="1" u="sng" dirty="0"/>
              <a:t>When to Q &amp; </a:t>
            </a:r>
            <a:r>
              <a:rPr lang="en-US" sz="2800" b="1" u="sng" dirty="0" smtClean="0"/>
              <a:t>A</a:t>
            </a:r>
            <a:endParaRPr lang="en-US" sz="28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3505200"/>
            <a:ext cx="3352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/>
              <a:t>During the Presentation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Immediate response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Clarify any objections </a:t>
            </a:r>
            <a:r>
              <a:rPr lang="en-US" sz="1600" dirty="0"/>
              <a:t>or </a:t>
            </a:r>
            <a:r>
              <a:rPr lang="en-US" sz="1600" dirty="0" smtClean="0"/>
              <a:t>confusion</a:t>
            </a: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/>
              <a:t>Usually have to allow </a:t>
            </a:r>
            <a:r>
              <a:rPr lang="en-US" sz="1600" dirty="0"/>
              <a:t>for extra time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Promise to answer premature questions later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68411" y="3498246"/>
            <a:ext cx="330893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/>
              <a:t>After  Presentation</a:t>
            </a:r>
          </a:p>
          <a:p>
            <a:r>
              <a:rPr lang="en-US" sz="1600" dirty="0"/>
              <a:t>Pos: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dirty="0" smtClean="0"/>
              <a:t>No </a:t>
            </a:r>
            <a:r>
              <a:rPr lang="en-US" sz="1600" dirty="0"/>
              <a:t>distractions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600" dirty="0"/>
              <a:t>Control over delivery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600" dirty="0"/>
              <a:t>Control over length of speech</a:t>
            </a:r>
          </a:p>
          <a:p>
            <a:r>
              <a:rPr lang="en-US" sz="1600" dirty="0"/>
              <a:t>Neg: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600" dirty="0"/>
              <a:t>Audience could be distracted over questions and miss the meaning of the presentation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91400" y="6477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389-392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7099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/>
              <a:t>HOW TO HANDLE QUESTIONS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Start the ball rolling</a:t>
            </a:r>
          </a:p>
          <a:p>
            <a:pPr lvl="0"/>
            <a:r>
              <a:rPr lang="en-US" dirty="0"/>
              <a:t>Anticipating likely Questions</a:t>
            </a:r>
          </a:p>
          <a:p>
            <a:pPr lvl="0"/>
            <a:r>
              <a:rPr lang="en-US" dirty="0"/>
              <a:t>Clarify complicated or confusing questions</a:t>
            </a:r>
          </a:p>
          <a:p>
            <a:pPr lvl="0"/>
            <a:r>
              <a:rPr lang="en-US" dirty="0"/>
              <a:t>Treat questioners with respect</a:t>
            </a:r>
          </a:p>
          <a:p>
            <a:pPr lvl="0"/>
            <a:r>
              <a:rPr lang="en-US" dirty="0"/>
              <a:t>Keep answers focused on your goal</a:t>
            </a:r>
          </a:p>
          <a:p>
            <a:pPr lvl="0"/>
            <a:r>
              <a:rPr lang="en-US" dirty="0"/>
              <a:t>Buy time when necessary</a:t>
            </a:r>
          </a:p>
          <a:p>
            <a:pPr lvl="0"/>
            <a:r>
              <a:rPr lang="en-US" dirty="0"/>
              <a:t>Address answers to the entire audience</a:t>
            </a:r>
          </a:p>
          <a:p>
            <a:pPr lvl="0"/>
            <a:r>
              <a:rPr lang="en-US" dirty="0"/>
              <a:t>Follow the last question with a summary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6929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USING VIDEO TO ANALYSE YOUR PRESENTATION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ctr">
              <a:buNone/>
            </a:pPr>
            <a:r>
              <a:rPr lang="en-US" dirty="0"/>
              <a:t>Record your rehearsals to see how the audience perceives you. This tool helps you to see things that you don’t like so you can work on them before </a:t>
            </a:r>
            <a:r>
              <a:rPr lang="en-US" dirty="0" smtClean="0"/>
              <a:t>presenting</a:t>
            </a:r>
          </a:p>
          <a:p>
            <a:pPr lvl="0"/>
            <a:r>
              <a:rPr lang="en-US" b="1" u="sng" dirty="0"/>
              <a:t>As is</a:t>
            </a:r>
          </a:p>
          <a:p>
            <a:pPr lvl="0"/>
            <a:r>
              <a:rPr lang="en-US" b="1" u="sng" dirty="0"/>
              <a:t>Muted</a:t>
            </a:r>
            <a:r>
              <a:rPr lang="en-US" b="1" dirty="0"/>
              <a:t>: </a:t>
            </a:r>
            <a:r>
              <a:rPr lang="en-US" dirty="0"/>
              <a:t>look for physical presence, posture, gesture, facial expression</a:t>
            </a:r>
          </a:p>
          <a:p>
            <a:pPr lvl="0"/>
            <a:r>
              <a:rPr lang="en-US" b="1" u="sng" dirty="0"/>
              <a:t>Audio O</a:t>
            </a:r>
            <a:r>
              <a:rPr lang="en-US" b="1" u="sng" dirty="0" smtClean="0"/>
              <a:t>nly</a:t>
            </a:r>
            <a:r>
              <a:rPr lang="en-US" b="1" dirty="0"/>
              <a:t>: </a:t>
            </a:r>
            <a:r>
              <a:rPr lang="en-US" dirty="0"/>
              <a:t>listen to see if you are easily understood, fluent, enthusiastic</a:t>
            </a:r>
          </a:p>
          <a:p>
            <a:pPr lvl="0"/>
            <a:r>
              <a:rPr lang="en-US" b="1" u="sng" dirty="0"/>
              <a:t>Fast Forward</a:t>
            </a:r>
            <a:r>
              <a:rPr lang="en-US" b="1" dirty="0"/>
              <a:t>- </a:t>
            </a:r>
            <a:r>
              <a:rPr lang="en-US" dirty="0"/>
              <a:t>See important expressions, movements, mannerisms become apparent.</a:t>
            </a:r>
          </a:p>
          <a:p>
            <a:pPr indent="0" algn="ctr">
              <a:buNone/>
            </a:pP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7848600" y="6400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386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2709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MINIMIZING AUDIENCE INTERUPTIONS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Post a sign outside the room warning that a presentation is in progress</a:t>
            </a:r>
          </a:p>
          <a:p>
            <a:pPr lvl="1"/>
            <a:r>
              <a:rPr lang="en-US" dirty="0" smtClean="0"/>
              <a:t>Close doors before speaking</a:t>
            </a:r>
          </a:p>
          <a:p>
            <a:r>
              <a:rPr lang="en-US" dirty="0" smtClean="0"/>
              <a:t>Program telephones in the room to ring elsewhere</a:t>
            </a:r>
          </a:p>
          <a:p>
            <a:pPr lvl="1"/>
            <a:r>
              <a:rPr lang="en-US" dirty="0" smtClean="0"/>
              <a:t>Ask people to please silence their phones</a:t>
            </a:r>
          </a:p>
          <a:p>
            <a:r>
              <a:rPr lang="en-US" dirty="0" smtClean="0"/>
              <a:t>Ask that questions and comments be held until the end of the presentation</a:t>
            </a:r>
          </a:p>
          <a:p>
            <a:r>
              <a:rPr lang="en-US" dirty="0" smtClean="0"/>
              <a:t>Check with service personal or post notices outside the room to sure refreshments aren’t delivered in the middle of your presentation</a:t>
            </a:r>
          </a:p>
          <a:p>
            <a:r>
              <a:rPr lang="en-US" dirty="0" smtClean="0"/>
              <a:t>Be certain that setup for another event isn’t about to begin in your room before you are finished</a:t>
            </a:r>
          </a:p>
        </p:txBody>
      </p:sp>
    </p:spTree>
    <p:extLst>
      <p:ext uri="{BB962C8B-B14F-4D97-AF65-F5344CB8AC3E}">
        <p14:creationId xmlns:p14="http://schemas.microsoft.com/office/powerpoint/2010/main" val="32558731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CONFIDENCE-BUILDING STRATEGIES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Before, walk around and stretch to relieve stress</a:t>
            </a:r>
          </a:p>
          <a:p>
            <a:pPr lvl="1"/>
            <a:r>
              <a:rPr lang="en-US" dirty="0"/>
              <a:t>Avoid alcohol and caffeine</a:t>
            </a:r>
          </a:p>
          <a:p>
            <a:pPr lvl="0"/>
            <a:r>
              <a:rPr lang="en-US" dirty="0"/>
              <a:t>Rehearse in front of friends and family to receive honest feedback</a:t>
            </a:r>
          </a:p>
          <a:p>
            <a:pPr lvl="0"/>
            <a:r>
              <a:rPr lang="en-US" dirty="0"/>
              <a:t>Walk around the room and talk with listeners before presentation- helps to familiarize yourself with the audience</a:t>
            </a:r>
          </a:p>
          <a:p>
            <a:pPr lvl="0"/>
            <a:r>
              <a:rPr lang="en-US" dirty="0"/>
              <a:t>Remember: </a:t>
            </a:r>
            <a:r>
              <a:rPr lang="en-US"/>
              <a:t>Presentations </a:t>
            </a:r>
            <a:r>
              <a:rPr lang="en-US" smtClean="0"/>
              <a:t>aren’t</a:t>
            </a:r>
            <a:r>
              <a:rPr lang="en-US" smtClean="0"/>
              <a:t> </a:t>
            </a:r>
            <a:r>
              <a:rPr lang="en-US" dirty="0"/>
              <a:t>brain surgery! You are sharing what you know to people who want to know it</a:t>
            </a:r>
          </a:p>
          <a:p>
            <a:pPr lvl="0"/>
            <a:r>
              <a:rPr lang="en-US" dirty="0"/>
              <a:t>Wear clothing that is familiar- new outfits can add to discomfort</a:t>
            </a:r>
          </a:p>
          <a:p>
            <a:pPr lvl="0"/>
            <a:r>
              <a:rPr lang="en-US" dirty="0"/>
              <a:t>During presentation seek out familiar faces and maintain eye contact</a:t>
            </a:r>
          </a:p>
          <a:p>
            <a:pPr lvl="0"/>
            <a:r>
              <a:rPr lang="en-US" dirty="0"/>
              <a:t>Don’t try to be anyone else. Develop your own approach.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62800" y="64008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393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517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/>
              <a:t>SPEAKING WITH CONFIDENCE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Accept a Moderate Amount of Nervousness</a:t>
            </a:r>
          </a:p>
          <a:p>
            <a:r>
              <a:rPr lang="en-US" dirty="0" smtClean="0"/>
              <a:t>Speak more often</a:t>
            </a:r>
          </a:p>
          <a:p>
            <a:r>
              <a:rPr lang="en-US" dirty="0" smtClean="0"/>
              <a:t>Rehearse your presentation</a:t>
            </a:r>
          </a:p>
          <a:p>
            <a:pPr lvl="1"/>
            <a:r>
              <a:rPr lang="en-US" dirty="0" smtClean="0"/>
              <a:t>Rehearse on your feet, before an audience</a:t>
            </a:r>
          </a:p>
          <a:p>
            <a:pPr lvl="1"/>
            <a:r>
              <a:rPr lang="en-US" dirty="0" smtClean="0"/>
              <a:t>Expect your talk to run 20 percent longer</a:t>
            </a:r>
          </a:p>
          <a:p>
            <a:pPr lvl="1"/>
            <a:r>
              <a:rPr lang="en-US" dirty="0" smtClean="0"/>
              <a:t>Pay special attention to your introduction and conclusion</a:t>
            </a:r>
          </a:p>
          <a:p>
            <a:pPr lvl="1"/>
            <a:r>
              <a:rPr lang="en-US" dirty="0" smtClean="0"/>
              <a:t>Rehearse in a real setting</a:t>
            </a:r>
          </a:p>
          <a:p>
            <a:r>
              <a:rPr lang="en-US" dirty="0" smtClean="0"/>
              <a:t>Focus on Your topic and Audience, Not yourself</a:t>
            </a:r>
          </a:p>
          <a:p>
            <a:r>
              <a:rPr lang="en-US" dirty="0" smtClean="0"/>
              <a:t>Think Rationally About Your Presentation</a:t>
            </a:r>
          </a:p>
          <a:p>
            <a:pPr lvl="1"/>
            <a:r>
              <a:rPr lang="en-US" dirty="0" smtClean="0"/>
              <a:t>Myth: Presentation Must Be Perfect</a:t>
            </a:r>
          </a:p>
          <a:p>
            <a:pPr lvl="1"/>
            <a:r>
              <a:rPr lang="en-US" dirty="0" smtClean="0"/>
              <a:t>Myth: It is possible to Persuade the Entire Audience</a:t>
            </a:r>
          </a:p>
          <a:p>
            <a:pPr lvl="1"/>
            <a:r>
              <a:rPr lang="en-US" dirty="0" smtClean="0"/>
              <a:t>Myth: The Worst Will Probably Happen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467600" y="6324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393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7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81200" y="1905000"/>
            <a:ext cx="5562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 </a:t>
            </a:r>
            <a:r>
              <a:rPr lang="en-US" sz="3600" dirty="0" smtClean="0"/>
              <a:t>“You </a:t>
            </a:r>
            <a:r>
              <a:rPr lang="en-US" sz="3600" dirty="0"/>
              <a:t>become the </a:t>
            </a:r>
            <a:r>
              <a:rPr lang="en-US" sz="3600" dirty="0" smtClean="0"/>
              <a:t>message, </a:t>
            </a:r>
            <a:r>
              <a:rPr lang="en-US" sz="3600" dirty="0"/>
              <a:t>people cannot distinguish between the words and who speaks them</a:t>
            </a:r>
            <a:r>
              <a:rPr lang="en-US" sz="3600" dirty="0" smtClean="0"/>
              <a:t>.”-</a:t>
            </a:r>
            <a:r>
              <a:rPr lang="en-US" sz="3600" dirty="0"/>
              <a:t>Roger Ailes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077200" y="6488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6528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DELIVERING A PRESENTATION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2362200"/>
            <a:ext cx="6553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 presentation has to be well delivered in order to succeed.</a:t>
            </a:r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dirty="0" smtClean="0"/>
              <a:t>If you look sloppy, speak in a way that is hard to understand, seem unenthusiastic, listeners doubt or reject your ideas.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077200" y="64886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3727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TYPES OF </a:t>
            </a:r>
            <a:r>
              <a:rPr lang="en-US" sz="4000" b="1" dirty="0" smtClean="0"/>
              <a:t>PRESENTATIONS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u="sng" dirty="0"/>
              <a:t>Manuscript </a:t>
            </a:r>
            <a:r>
              <a:rPr lang="en-US" b="1" u="sng" dirty="0" smtClean="0"/>
              <a:t>Presentations</a:t>
            </a:r>
            <a:r>
              <a:rPr lang="en-US" b="1" dirty="0" smtClean="0"/>
              <a:t>-</a:t>
            </a:r>
            <a:r>
              <a:rPr lang="en-US" sz="2000" dirty="0" smtClean="0"/>
              <a:t>Speakers</a:t>
            </a:r>
            <a:r>
              <a:rPr lang="en-US" sz="2000" b="1" dirty="0" smtClean="0"/>
              <a:t> </a:t>
            </a:r>
            <a:r>
              <a:rPr lang="en-US" sz="2000" dirty="0"/>
              <a:t>read their </a:t>
            </a:r>
            <a:r>
              <a:rPr lang="en-US" sz="2000" dirty="0" smtClean="0"/>
              <a:t>	remarks </a:t>
            </a:r>
            <a:r>
              <a:rPr lang="en-US" sz="2000" dirty="0"/>
              <a:t>word for word from a prepared </a:t>
            </a:r>
            <a:r>
              <a:rPr lang="en-US" sz="2000" dirty="0" smtClean="0"/>
              <a:t>statement.</a:t>
            </a:r>
          </a:p>
          <a:p>
            <a:pPr marL="0" lvl="0" indent="0">
              <a:buNone/>
            </a:pPr>
            <a:endParaRPr lang="en-US" sz="2000" dirty="0"/>
          </a:p>
          <a:p>
            <a:pPr lvl="1"/>
            <a:r>
              <a:rPr lang="en-US" dirty="0" smtClean="0"/>
              <a:t>Examples: Press </a:t>
            </a:r>
            <a:r>
              <a:rPr lang="en-US" dirty="0"/>
              <a:t>conferences, annual company wide meetings, </a:t>
            </a:r>
            <a:r>
              <a:rPr lang="en-US" dirty="0" smtClean="0"/>
              <a:t>	conventions</a:t>
            </a:r>
            <a:r>
              <a:rPr lang="en-US" dirty="0"/>
              <a:t>, legal</a:t>
            </a:r>
            <a:r>
              <a:rPr lang="en-US" dirty="0" smtClean="0"/>
              <a:t>, and legislative testimony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People who don’t speak often </a:t>
            </a:r>
            <a:r>
              <a:rPr lang="en-US" dirty="0"/>
              <a:t>cover nervousness with reading from a script- Comes </a:t>
            </a:r>
            <a:r>
              <a:rPr lang="en-US" dirty="0" smtClean="0"/>
              <a:t>off </a:t>
            </a:r>
            <a:r>
              <a:rPr lang="en-US" dirty="0"/>
              <a:t>as </a:t>
            </a:r>
            <a:r>
              <a:rPr lang="en-US" dirty="0" smtClean="0"/>
              <a:t>a drone and unbelievable.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People are not usually trained to read out </a:t>
            </a:r>
            <a:r>
              <a:rPr lang="en-US" dirty="0" smtClean="0"/>
              <a:t>loud. = halts </a:t>
            </a:r>
            <a:r>
              <a:rPr lang="en-US" dirty="0"/>
              <a:t>and </a:t>
            </a:r>
            <a:r>
              <a:rPr lang="en-US" dirty="0" smtClean="0"/>
              <a:t>	jerks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001000" y="64886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378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793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6400800" cy="381000"/>
          </a:xfrm>
        </p:spPr>
        <p:txBody>
          <a:bodyPr anchor="t">
            <a:noAutofit/>
          </a:bodyPr>
          <a:lstStyle/>
          <a:p>
            <a:pPr algn="l"/>
            <a:r>
              <a:rPr lang="en-US" sz="2800" dirty="0"/>
              <a:t>TYPES OF </a:t>
            </a:r>
            <a:r>
              <a:rPr lang="en-US" sz="2800" dirty="0" smtClean="0"/>
              <a:t>PRESENTATIONS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86000"/>
            <a:ext cx="6400800" cy="3200401"/>
          </a:xfrm>
        </p:spPr>
        <p:txBody>
          <a:bodyPr/>
          <a:lstStyle/>
          <a:p>
            <a:pPr lvl="0" indent="0" algn="ctr">
              <a:buNone/>
            </a:pPr>
            <a:r>
              <a:rPr lang="en-US" u="sng" dirty="0" smtClean="0"/>
              <a:t>One Simple </a:t>
            </a:r>
            <a:r>
              <a:rPr lang="en-US" u="sng" dirty="0"/>
              <a:t>rule for </a:t>
            </a:r>
            <a:r>
              <a:rPr lang="en-US" u="sng" dirty="0" smtClean="0"/>
              <a:t>presentations</a:t>
            </a:r>
            <a:r>
              <a:rPr lang="en-US" dirty="0" smtClean="0"/>
              <a:t>:</a:t>
            </a:r>
          </a:p>
          <a:p>
            <a:pPr lvl="0" indent="0" algn="ctr">
              <a:buNone/>
            </a:pPr>
            <a:r>
              <a:rPr lang="en-US" sz="3600" dirty="0" smtClean="0"/>
              <a:t> </a:t>
            </a:r>
            <a:r>
              <a:rPr lang="en-US" sz="3600" b="1" dirty="0"/>
              <a:t>DON’T READ YOUR </a:t>
            </a:r>
            <a:r>
              <a:rPr lang="en-US" sz="3600" b="1" dirty="0" smtClean="0"/>
              <a:t>PRESENTATION!</a:t>
            </a:r>
            <a:endParaRPr lang="en-US" sz="36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52491" y="4648200"/>
            <a:ext cx="6781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ctr"/>
            <a:r>
              <a:rPr lang="en-US" sz="4400" b="1" dirty="0"/>
              <a:t>DON’T READ PAGE 5 </a:t>
            </a:r>
            <a:r>
              <a:rPr lang="en-US" sz="4400" b="1" dirty="0" smtClean="0"/>
              <a:t>TWICE!</a:t>
            </a:r>
            <a:endParaRPr lang="en-US" sz="4400" dirty="0"/>
          </a:p>
          <a:p>
            <a:pPr algn="ctr"/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7924800" y="6486942"/>
            <a:ext cx="1219200" cy="371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378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1293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229600" cy="502920"/>
          </a:xfrm>
        </p:spPr>
        <p:txBody>
          <a:bodyPr>
            <a:normAutofit fontScale="90000"/>
          </a:bodyPr>
          <a:lstStyle/>
          <a:p>
            <a:pPr lvl="0" algn="l"/>
            <a:r>
              <a:rPr lang="en-US" sz="3100" dirty="0"/>
              <a:t>TYPES OF </a:t>
            </a:r>
            <a:r>
              <a:rPr lang="en-US" sz="3100" dirty="0" smtClean="0"/>
              <a:t>PRESENTATIONS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u="sng" dirty="0"/>
              <a:t>Memorized Presentations</a:t>
            </a:r>
            <a:r>
              <a:rPr lang="en-US" b="1" dirty="0"/>
              <a:t>- </a:t>
            </a:r>
            <a:r>
              <a:rPr lang="en-US" dirty="0"/>
              <a:t>recited word for word </a:t>
            </a:r>
            <a:r>
              <a:rPr lang="en-US" dirty="0" smtClean="0"/>
              <a:t>	from memory</a:t>
            </a:r>
          </a:p>
          <a:p>
            <a:pPr marL="0" lvl="0" indent="0">
              <a:buNone/>
            </a:pPr>
            <a:endParaRPr lang="en-US" dirty="0"/>
          </a:p>
          <a:p>
            <a:pPr lvl="1"/>
            <a:r>
              <a:rPr lang="en-US" dirty="0"/>
              <a:t>Neg</a:t>
            </a:r>
            <a:r>
              <a:rPr lang="en-US" dirty="0" smtClean="0"/>
              <a:t>: Your presentation </a:t>
            </a:r>
            <a:r>
              <a:rPr lang="en-US" dirty="0"/>
              <a:t>sounds </a:t>
            </a:r>
            <a:r>
              <a:rPr lang="en-US" dirty="0" smtClean="0"/>
              <a:t>memorized.</a:t>
            </a:r>
            <a:endParaRPr lang="en-US" dirty="0"/>
          </a:p>
          <a:p>
            <a:pPr lvl="2"/>
            <a:r>
              <a:rPr lang="en-US" dirty="0"/>
              <a:t>Memorizing almost always promotes stage </a:t>
            </a:r>
            <a:r>
              <a:rPr lang="en-US" dirty="0" smtClean="0"/>
              <a:t>fright.</a:t>
            </a:r>
            <a:endParaRPr lang="en-US" dirty="0"/>
          </a:p>
          <a:p>
            <a:pPr lvl="2"/>
            <a:r>
              <a:rPr lang="en-US" dirty="0"/>
              <a:t>When </a:t>
            </a:r>
            <a:r>
              <a:rPr lang="en-US" dirty="0" smtClean="0"/>
              <a:t>the presentation is memorized </a:t>
            </a:r>
            <a:r>
              <a:rPr lang="en-US" dirty="0"/>
              <a:t>you focus on remembering what comes next instead of the </a:t>
            </a:r>
            <a:r>
              <a:rPr lang="en-US" dirty="0" smtClean="0"/>
              <a:t>meaning or message behind the information being delivered.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dirty="0" smtClean="0"/>
              <a:t>Pos: </a:t>
            </a:r>
            <a:r>
              <a:rPr lang="en-US" dirty="0"/>
              <a:t>R</a:t>
            </a:r>
            <a:r>
              <a:rPr lang="en-US" dirty="0" smtClean="0"/>
              <a:t>eferring </a:t>
            </a:r>
            <a:r>
              <a:rPr lang="en-US" dirty="0"/>
              <a:t>to notes at a critical time can </a:t>
            </a:r>
            <a:r>
              <a:rPr lang="en-US" dirty="0" smtClean="0"/>
              <a:t>diminishes 	credibility.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24800" y="64886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378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31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551" y="228600"/>
            <a:ext cx="6400800" cy="381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100" dirty="0" smtClean="0"/>
              <a:t>TYPES OF PRESENTATIONS</a:t>
            </a:r>
            <a:r>
              <a:rPr lang="en-US" sz="1200" b="1" dirty="0" smtClean="0"/>
              <a:t/>
            </a:r>
            <a:br>
              <a:rPr lang="en-US" sz="1200" b="1" dirty="0" smtClean="0"/>
            </a:b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u="sng" dirty="0"/>
              <a:t>Extemporaneous Presentations</a:t>
            </a:r>
            <a:r>
              <a:rPr lang="en-US" b="1" dirty="0"/>
              <a:t>- </a:t>
            </a:r>
            <a:r>
              <a:rPr lang="en-US" sz="2000" dirty="0"/>
              <a:t>Planned and </a:t>
            </a:r>
            <a:r>
              <a:rPr lang="en-US" sz="2000" dirty="0" smtClean="0"/>
              <a:t>	rehearsed, but </a:t>
            </a:r>
            <a:r>
              <a:rPr lang="en-US" sz="2000" dirty="0"/>
              <a:t>not word for </a:t>
            </a:r>
            <a:r>
              <a:rPr lang="en-US" sz="2000" dirty="0" smtClean="0"/>
              <a:t>word.</a:t>
            </a:r>
            <a:endParaRPr lang="en-US" sz="2000" dirty="0"/>
          </a:p>
          <a:p>
            <a:pPr lvl="1"/>
            <a:r>
              <a:rPr lang="en-US" dirty="0"/>
              <a:t>Virtually every presentation should be delivered extemporaneously.</a:t>
            </a:r>
          </a:p>
          <a:p>
            <a:pPr lvl="2"/>
            <a:r>
              <a:rPr lang="en-US" dirty="0"/>
              <a:t>A good extemporaneous </a:t>
            </a:r>
            <a:r>
              <a:rPr lang="en-US" dirty="0" smtClean="0"/>
              <a:t>presentation is carefully </a:t>
            </a:r>
            <a:r>
              <a:rPr lang="en-US" dirty="0"/>
              <a:t>rehearsed, but will never be the same twice because you speak with the audience, not at them.</a:t>
            </a:r>
          </a:p>
          <a:p>
            <a:pPr lvl="1"/>
            <a:r>
              <a:rPr lang="en-US" b="1" dirty="0"/>
              <a:t>Notes should be brief- </a:t>
            </a:r>
            <a:r>
              <a:rPr lang="en-US" dirty="0"/>
              <a:t>overly detailed notes tempt the speaker </a:t>
            </a:r>
            <a:r>
              <a:rPr lang="en-US" dirty="0" smtClean="0"/>
              <a:t>	to </a:t>
            </a:r>
            <a:r>
              <a:rPr lang="en-US" dirty="0"/>
              <a:t>read them</a:t>
            </a:r>
          </a:p>
          <a:p>
            <a:pPr lvl="1"/>
            <a:r>
              <a:rPr lang="en-US" b="1" dirty="0"/>
              <a:t>Notes should be legible- </a:t>
            </a:r>
            <a:r>
              <a:rPr lang="en-US" dirty="0"/>
              <a:t>words shouldn’t turn into </a:t>
            </a:r>
            <a:r>
              <a:rPr lang="en-US" dirty="0" smtClean="0"/>
              <a:t>	meaningless </a:t>
            </a:r>
            <a:r>
              <a:rPr lang="en-US" dirty="0"/>
              <a:t>scribbles</a:t>
            </a:r>
          </a:p>
          <a:p>
            <a:pPr lvl="1"/>
            <a:r>
              <a:rPr lang="en-US" b="1" dirty="0"/>
              <a:t>Notes should be unobtrusive- </a:t>
            </a:r>
            <a:r>
              <a:rPr lang="en-US" dirty="0"/>
              <a:t>don’t let the notes be a </a:t>
            </a:r>
            <a:r>
              <a:rPr lang="en-US" dirty="0" smtClean="0"/>
              <a:t>	distraction.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001000" y="6477000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379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071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Example of Extemporaneous Presentations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285750" indent="-285750">
              <a:buClr>
                <a:schemeClr val="accent1"/>
              </a:buClr>
              <a:buFont typeface="Wingdings" pitchFamily="2" charset="2"/>
              <a:buChar char=""/>
            </a:pPr>
            <a:r>
              <a:rPr lang="en-US" dirty="0" smtClean="0"/>
              <a:t>Sales presentations, </a:t>
            </a:r>
            <a:r>
              <a:rPr lang="en-US" dirty="0"/>
              <a:t>a</a:t>
            </a:r>
            <a:r>
              <a:rPr lang="en-US" dirty="0" smtClean="0"/>
              <a:t> talk at a local high school, progress report, training lecture, or an annual report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95400" y="3962400"/>
            <a:ext cx="6553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“I tell presenters to strive for dialogue behavior in a monologue setting</a:t>
            </a:r>
            <a:r>
              <a:rPr lang="en-US" sz="2400" dirty="0" smtClean="0"/>
              <a:t>. Dialogue behavior is </a:t>
            </a:r>
            <a:r>
              <a:rPr lang="en-US" sz="2400" dirty="0"/>
              <a:t>t</a:t>
            </a:r>
            <a:r>
              <a:rPr lang="en-US" sz="2400" dirty="0" smtClean="0"/>
              <a:t>wo </a:t>
            </a:r>
            <a:r>
              <a:rPr lang="en-US" sz="2400" dirty="0" smtClean="0"/>
              <a:t>people talking across a kitchen table</a:t>
            </a:r>
            <a:r>
              <a:rPr lang="en-US" sz="2400" dirty="0" smtClean="0"/>
              <a:t>. It is </a:t>
            </a:r>
            <a:r>
              <a:rPr lang="en-US" sz="2400" dirty="0" smtClean="0"/>
              <a:t>comfortable</a:t>
            </a:r>
            <a:r>
              <a:rPr lang="en-US" sz="2400" dirty="0" smtClean="0"/>
              <a:t> </a:t>
            </a:r>
            <a:r>
              <a:rPr lang="en-US" sz="2400" dirty="0" smtClean="0"/>
              <a:t>and natural and don’t have to think much about it.”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924800" y="6477000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Pg. 379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78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Custom 3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FFFFFF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318</TotalTime>
  <Words>1253</Words>
  <Application>Microsoft Office PowerPoint</Application>
  <PresentationFormat>On-screen Show (4:3)</PresentationFormat>
  <Paragraphs>256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Decatur</vt:lpstr>
      <vt:lpstr>DELIVERING THE PRESENTATION</vt:lpstr>
      <vt:lpstr>OBJECTIVES</vt:lpstr>
      <vt:lpstr>PowerPoint Presentation</vt:lpstr>
      <vt:lpstr>DELIVERING A PRESENTATION</vt:lpstr>
      <vt:lpstr>TYPES OF PRESENTATIONS</vt:lpstr>
      <vt:lpstr>TYPES OF PRESENTATIONS</vt:lpstr>
      <vt:lpstr>TYPES OF PRESENTATIONS </vt:lpstr>
      <vt:lpstr>TYPES OF PRESENTATIONS </vt:lpstr>
      <vt:lpstr>PowerPoint Presentation</vt:lpstr>
      <vt:lpstr>TYPES OF PRESENTATIONS</vt:lpstr>
      <vt:lpstr>TYPES OF PRESENTATIONS</vt:lpstr>
      <vt:lpstr>TYPES OF DELIVERY</vt:lpstr>
      <vt:lpstr>GUIDELINES FOR DELIVERY</vt:lpstr>
      <vt:lpstr>GUIDELINES FOR DELIVERY</vt:lpstr>
      <vt:lpstr>COMMON INTERPRUTATIONS OF A SPEAKERS BODY LANGUAGE</vt:lpstr>
      <vt:lpstr>PowerPoint Presentation</vt:lpstr>
      <vt:lpstr>VISUAL ELEMENTS</vt:lpstr>
      <vt:lpstr>VERBAL COMMUNICATION</vt:lpstr>
      <vt:lpstr>PowerPoint Presentation</vt:lpstr>
      <vt:lpstr>VOCAL ELEMENTS</vt:lpstr>
      <vt:lpstr>QUESTION AND ANSWER SESSIONS</vt:lpstr>
      <vt:lpstr>HOW TO HANDLE QUESTIONS</vt:lpstr>
      <vt:lpstr>USING VIDEO TO ANALYSE YOUR PRESENTATION</vt:lpstr>
      <vt:lpstr>MINIMIZING AUDIENCE INTERUPTIONS</vt:lpstr>
      <vt:lpstr>CONFIDENCE-BUILDING STRATEGIES</vt:lpstr>
      <vt:lpstr>SPEAKING WITH CONFIDENCE</vt:lpstr>
    </vt:vector>
  </TitlesOfParts>
  <Company>SLCC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Delivering The PResentation</dc:title>
  <dc:creator>Anne Wilhelmi</dc:creator>
  <cp:lastModifiedBy>Anne Wilhelmi</cp:lastModifiedBy>
  <cp:revision>38</cp:revision>
  <cp:lastPrinted>2012-04-09T20:49:20Z</cp:lastPrinted>
  <dcterms:created xsi:type="dcterms:W3CDTF">2012-02-28T18:23:19Z</dcterms:created>
  <dcterms:modified xsi:type="dcterms:W3CDTF">2012-04-10T15:11:16Z</dcterms:modified>
</cp:coreProperties>
</file>